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6f11c352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6f11c352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6f11c352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6f11c352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6f11c352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6f11c352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6f11c352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6f11c352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6f11c35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6f11c35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6f11c352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6f11c352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a:p>
            <a:pPr indent="-298450" lvl="0" marL="457200" rtl="0" algn="l">
              <a:spcBef>
                <a:spcPts val="0"/>
              </a:spcBef>
              <a:spcAft>
                <a:spcPts val="0"/>
              </a:spcAft>
              <a:buSzPts val="1100"/>
              <a:buChar char="-"/>
            </a:pPr>
            <a:r>
              <a:rPr lang="en"/>
              <a:t>Balance not correct</a:t>
            </a:r>
            <a:endParaRPr/>
          </a:p>
          <a:p>
            <a:pPr indent="-298450" lvl="0" marL="457200" rtl="0" algn="l">
              <a:spcBef>
                <a:spcPts val="0"/>
              </a:spcBef>
              <a:spcAft>
                <a:spcPts val="0"/>
              </a:spcAft>
              <a:buSzPts val="1100"/>
              <a:buChar char="-"/>
            </a:pPr>
            <a:r>
              <a:rPr lang="en"/>
              <a:t>Deposit not show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6f11c352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6f11c352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6f11c352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6f11c352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6f11c352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6f11c352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6f11c352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6f11c352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6f11c352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6f11c352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6f11c352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6f11c352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6f11c352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6f11c352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6f11c352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6f11c352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702fe5fa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702fe5fa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6f11c352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6f11c352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Gabrielle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6f11c352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6f11c352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6f11c352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6f11c352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6f11c352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6f11c352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6f11c352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6f11c352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6f11c352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6f11c352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6f11c35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6f11c35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6f11c352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6f11c352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6f11c352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6f11c352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70f62ab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70f62ab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hyperlink" Target="https://www.actionnewsjax.com/news/local/navy-federal-customers-frustrated-over-payment-outage/1009370143/" TargetMode="External"/><Relationship Id="rId7" Type="http://schemas.openxmlformats.org/officeDocument/2006/relationships/hyperlink" Target="https://wtop.com/business-finance/2019/02/navy-federal-customers-hit-with-another-banking-glit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bankrate.com/personal-finance/how-to-protect-credit-during-government-shutdown/" TargetMode="Externa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hyperlink" Target="https://wtop.com/local/2018/12/navy-federal-credit-union-deposits-phones-are-dow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hyperlink" Target="https://www.pilotonline.com/business/article_cb0bddf6-0479-11e9-8b36-db264a117eb2.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nvSpPr>
        <p:spPr>
          <a:xfrm>
            <a:off x="3240200" y="1730800"/>
            <a:ext cx="5466900" cy="15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Montserrat"/>
                <a:ea typeface="Montserrat"/>
                <a:cs typeface="Montserrat"/>
                <a:sym typeface="Montserrat"/>
              </a:rPr>
              <a:t>Navy Federal Text Analysis Project</a:t>
            </a:r>
            <a:endParaRPr sz="4000">
              <a:solidFill>
                <a:srgbClr val="FFFFFF"/>
              </a:solidFill>
              <a:latin typeface="Montserrat"/>
              <a:ea typeface="Montserrat"/>
              <a:cs typeface="Montserrat"/>
              <a:sym typeface="Montserrat"/>
            </a:endParaRPr>
          </a:p>
        </p:txBody>
      </p:sp>
      <p:sp>
        <p:nvSpPr>
          <p:cNvPr id="135" name="Google Shape;135;p13"/>
          <p:cNvSpPr txBox="1"/>
          <p:nvPr/>
        </p:nvSpPr>
        <p:spPr>
          <a:xfrm>
            <a:off x="4544600" y="4094375"/>
            <a:ext cx="41625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Lato"/>
                <a:ea typeface="Lato"/>
                <a:cs typeface="Lato"/>
                <a:sym typeface="Lato"/>
              </a:rPr>
              <a:t>Spencer Weinstein, Yuguang Li, Yuning(Gabrielle)  Gao</a:t>
            </a:r>
            <a:endParaRPr sz="13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Topic</a:t>
            </a:r>
            <a:endParaRPr/>
          </a:p>
        </p:txBody>
      </p:sp>
      <p:sp>
        <p:nvSpPr>
          <p:cNvPr id="196" name="Google Shape;196;p22"/>
          <p:cNvSpPr txBox="1"/>
          <p:nvPr>
            <p:ph idx="1" type="body"/>
          </p:nvPr>
        </p:nvSpPr>
        <p:spPr>
          <a:xfrm>
            <a:off x="1297500" y="1098950"/>
            <a:ext cx="7038900" cy="301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Focus on negative tweets (Polarity &lt; 0)</a:t>
            </a:r>
            <a:endParaRPr sz="1400"/>
          </a:p>
          <a:p>
            <a:pPr indent="-317500" lvl="0" marL="457200" rtl="0" algn="l">
              <a:spcBef>
                <a:spcPts val="0"/>
              </a:spcBef>
              <a:spcAft>
                <a:spcPts val="0"/>
              </a:spcAft>
              <a:buSzPts val="1400"/>
              <a:buChar char="●"/>
            </a:pPr>
            <a:r>
              <a:rPr lang="en" sz="1400"/>
              <a:t>Model: Latent Dirichlet Allocation (LDA)</a:t>
            </a:r>
            <a:endParaRPr sz="1400"/>
          </a:p>
        </p:txBody>
      </p:sp>
      <p:pic>
        <p:nvPicPr>
          <p:cNvPr id="197" name="Google Shape;197;p22"/>
          <p:cNvPicPr preferRelativeResize="0"/>
          <p:nvPr/>
        </p:nvPicPr>
        <p:blipFill>
          <a:blip r:embed="rId3">
            <a:alphaModFix/>
          </a:blip>
          <a:stretch>
            <a:fillRect/>
          </a:stretch>
        </p:blipFill>
        <p:spPr>
          <a:xfrm>
            <a:off x="1683300" y="1929600"/>
            <a:ext cx="5777381" cy="291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Topic</a:t>
            </a:r>
            <a:endParaRPr/>
          </a:p>
        </p:txBody>
      </p:sp>
      <p:sp>
        <p:nvSpPr>
          <p:cNvPr id="203" name="Google Shape;203;p2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7 topic categories  in total</a:t>
            </a:r>
            <a:endParaRPr/>
          </a:p>
        </p:txBody>
      </p:sp>
      <p:pic>
        <p:nvPicPr>
          <p:cNvPr id="204" name="Google Shape;204;p23"/>
          <p:cNvPicPr preferRelativeResize="0"/>
          <p:nvPr/>
        </p:nvPicPr>
        <p:blipFill>
          <a:blip r:embed="rId3">
            <a:alphaModFix/>
          </a:blip>
          <a:stretch>
            <a:fillRect/>
          </a:stretch>
        </p:blipFill>
        <p:spPr>
          <a:xfrm>
            <a:off x="1498275" y="1606528"/>
            <a:ext cx="6147451" cy="3009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425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Topic</a:t>
            </a:r>
            <a:endParaRPr/>
          </a:p>
        </p:txBody>
      </p:sp>
      <p:pic>
        <p:nvPicPr>
          <p:cNvPr id="210" name="Google Shape;210;p24"/>
          <p:cNvPicPr preferRelativeResize="0"/>
          <p:nvPr/>
        </p:nvPicPr>
        <p:blipFill>
          <a:blip r:embed="rId3">
            <a:alphaModFix/>
          </a:blip>
          <a:stretch>
            <a:fillRect/>
          </a:stretch>
        </p:blipFill>
        <p:spPr>
          <a:xfrm>
            <a:off x="177025" y="1340050"/>
            <a:ext cx="2661026" cy="2463400"/>
          </a:xfrm>
          <a:prstGeom prst="rect">
            <a:avLst/>
          </a:prstGeom>
          <a:noFill/>
          <a:ln>
            <a:noFill/>
          </a:ln>
        </p:spPr>
      </p:pic>
      <p:pic>
        <p:nvPicPr>
          <p:cNvPr id="211" name="Google Shape;211;p24"/>
          <p:cNvPicPr preferRelativeResize="0"/>
          <p:nvPr/>
        </p:nvPicPr>
        <p:blipFill>
          <a:blip r:embed="rId4">
            <a:alphaModFix/>
          </a:blip>
          <a:stretch>
            <a:fillRect/>
          </a:stretch>
        </p:blipFill>
        <p:spPr>
          <a:xfrm>
            <a:off x="3200950" y="1340050"/>
            <a:ext cx="2742101" cy="2463400"/>
          </a:xfrm>
          <a:prstGeom prst="rect">
            <a:avLst/>
          </a:prstGeom>
          <a:noFill/>
          <a:ln>
            <a:noFill/>
          </a:ln>
        </p:spPr>
      </p:pic>
      <p:pic>
        <p:nvPicPr>
          <p:cNvPr id="212" name="Google Shape;212;p24"/>
          <p:cNvPicPr preferRelativeResize="0"/>
          <p:nvPr/>
        </p:nvPicPr>
        <p:blipFill>
          <a:blip r:embed="rId5">
            <a:alphaModFix/>
          </a:blip>
          <a:stretch>
            <a:fillRect/>
          </a:stretch>
        </p:blipFill>
        <p:spPr>
          <a:xfrm>
            <a:off x="6329175" y="1340050"/>
            <a:ext cx="2637649" cy="2463399"/>
          </a:xfrm>
          <a:prstGeom prst="rect">
            <a:avLst/>
          </a:prstGeom>
          <a:noFill/>
          <a:ln>
            <a:noFill/>
          </a:ln>
        </p:spPr>
      </p:pic>
      <p:sp>
        <p:nvSpPr>
          <p:cNvPr id="213" name="Google Shape;213;p24"/>
          <p:cNvSpPr txBox="1"/>
          <p:nvPr/>
        </p:nvSpPr>
        <p:spPr>
          <a:xfrm>
            <a:off x="293275" y="4049375"/>
            <a:ext cx="8617500" cy="102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Top-30 most relevant term for each topic category</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The larger the bubble, the more prevalent is that topic</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Blue column -&gt; overall term frequency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Red column -&gt; estimated frequency with the selected topic</a:t>
            </a:r>
            <a:endParaRPr>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Topic &amp; Similarity</a:t>
            </a:r>
            <a:endParaRPr/>
          </a:p>
        </p:txBody>
      </p:sp>
      <p:sp>
        <p:nvSpPr>
          <p:cNvPr id="219" name="Google Shape;219;p25"/>
          <p:cNvSpPr txBox="1"/>
          <p:nvPr>
            <p:ph idx="1" type="body"/>
          </p:nvPr>
        </p:nvSpPr>
        <p:spPr>
          <a:xfrm>
            <a:off x="1297500" y="1063590"/>
            <a:ext cx="7038900" cy="57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Model</a:t>
            </a:r>
            <a:r>
              <a:rPr lang="en" sz="1400"/>
              <a:t>: Word2vec &amp; KeyedVectors</a:t>
            </a:r>
            <a:endParaRPr sz="1400"/>
          </a:p>
          <a:p>
            <a:pPr indent="-317500" lvl="0" marL="457200" rtl="0" algn="l">
              <a:spcBef>
                <a:spcPts val="0"/>
              </a:spcBef>
              <a:spcAft>
                <a:spcPts val="0"/>
              </a:spcAft>
              <a:buSzPts val="1400"/>
              <a:buChar char="●"/>
            </a:pPr>
            <a:r>
              <a:rPr b="1" lang="en" sz="1400"/>
              <a:t>Soft cosine similarity:</a:t>
            </a:r>
            <a:r>
              <a:rPr lang="en" sz="1400"/>
              <a:t> Top 10  similar words</a:t>
            </a:r>
            <a:endParaRPr sz="1400"/>
          </a:p>
        </p:txBody>
      </p:sp>
      <p:pic>
        <p:nvPicPr>
          <p:cNvPr id="220" name="Google Shape;220;p25"/>
          <p:cNvPicPr preferRelativeResize="0"/>
          <p:nvPr/>
        </p:nvPicPr>
        <p:blipFill>
          <a:blip r:embed="rId3">
            <a:alphaModFix/>
          </a:blip>
          <a:stretch>
            <a:fillRect/>
          </a:stretch>
        </p:blipFill>
        <p:spPr>
          <a:xfrm>
            <a:off x="1838525" y="2309088"/>
            <a:ext cx="2097699" cy="980747"/>
          </a:xfrm>
          <a:prstGeom prst="rect">
            <a:avLst/>
          </a:prstGeom>
          <a:noFill/>
          <a:ln>
            <a:noFill/>
          </a:ln>
        </p:spPr>
      </p:pic>
      <p:pic>
        <p:nvPicPr>
          <p:cNvPr id="221" name="Google Shape;221;p25"/>
          <p:cNvPicPr preferRelativeResize="0"/>
          <p:nvPr/>
        </p:nvPicPr>
        <p:blipFill>
          <a:blip r:embed="rId4">
            <a:alphaModFix/>
          </a:blip>
          <a:stretch>
            <a:fillRect/>
          </a:stretch>
        </p:blipFill>
        <p:spPr>
          <a:xfrm>
            <a:off x="1838525" y="3881851"/>
            <a:ext cx="2075190" cy="1021125"/>
          </a:xfrm>
          <a:prstGeom prst="rect">
            <a:avLst/>
          </a:prstGeom>
          <a:noFill/>
          <a:ln>
            <a:noFill/>
          </a:ln>
        </p:spPr>
      </p:pic>
      <p:pic>
        <p:nvPicPr>
          <p:cNvPr id="222" name="Google Shape;222;p25"/>
          <p:cNvPicPr preferRelativeResize="0"/>
          <p:nvPr/>
        </p:nvPicPr>
        <p:blipFill>
          <a:blip r:embed="rId5">
            <a:alphaModFix/>
          </a:blip>
          <a:stretch>
            <a:fillRect/>
          </a:stretch>
        </p:blipFill>
        <p:spPr>
          <a:xfrm>
            <a:off x="5144938" y="2302838"/>
            <a:ext cx="2097701" cy="998371"/>
          </a:xfrm>
          <a:prstGeom prst="rect">
            <a:avLst/>
          </a:prstGeom>
          <a:noFill/>
          <a:ln>
            <a:noFill/>
          </a:ln>
        </p:spPr>
      </p:pic>
      <p:pic>
        <p:nvPicPr>
          <p:cNvPr id="223" name="Google Shape;223;p25"/>
          <p:cNvPicPr preferRelativeResize="0"/>
          <p:nvPr/>
        </p:nvPicPr>
        <p:blipFill>
          <a:blip r:embed="rId6">
            <a:alphaModFix/>
          </a:blip>
          <a:stretch>
            <a:fillRect/>
          </a:stretch>
        </p:blipFill>
        <p:spPr>
          <a:xfrm>
            <a:off x="5197213" y="3894926"/>
            <a:ext cx="1993125" cy="999224"/>
          </a:xfrm>
          <a:prstGeom prst="rect">
            <a:avLst/>
          </a:prstGeom>
          <a:noFill/>
          <a:ln>
            <a:noFill/>
          </a:ln>
        </p:spPr>
      </p:pic>
      <p:sp>
        <p:nvSpPr>
          <p:cNvPr id="224" name="Google Shape;224;p25"/>
          <p:cNvSpPr txBox="1"/>
          <p:nvPr/>
        </p:nvSpPr>
        <p:spPr>
          <a:xfrm>
            <a:off x="1848325" y="1901575"/>
            <a:ext cx="20781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lt1"/>
                </a:solidFill>
                <a:latin typeface="Lato"/>
                <a:ea typeface="Lato"/>
                <a:cs typeface="Lato"/>
                <a:sym typeface="Lato"/>
              </a:rPr>
              <a:t>Account/Transaction</a:t>
            </a:r>
            <a:endParaRPr>
              <a:latin typeface="Lato"/>
              <a:ea typeface="Lato"/>
              <a:cs typeface="Lato"/>
              <a:sym typeface="Lato"/>
            </a:endParaRPr>
          </a:p>
        </p:txBody>
      </p:sp>
      <p:sp>
        <p:nvSpPr>
          <p:cNvPr id="225" name="Google Shape;225;p25"/>
          <p:cNvSpPr txBox="1"/>
          <p:nvPr/>
        </p:nvSpPr>
        <p:spPr>
          <a:xfrm>
            <a:off x="5151188" y="1901563"/>
            <a:ext cx="20781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lt1"/>
                </a:solidFill>
                <a:latin typeface="Lato"/>
                <a:ea typeface="Lato"/>
                <a:cs typeface="Lato"/>
                <a:sym typeface="Lato"/>
              </a:rPr>
              <a:t>Service</a:t>
            </a:r>
            <a:endParaRPr>
              <a:latin typeface="Lato"/>
              <a:ea typeface="Lato"/>
              <a:cs typeface="Lato"/>
              <a:sym typeface="Lato"/>
            </a:endParaRPr>
          </a:p>
        </p:txBody>
      </p:sp>
      <p:sp>
        <p:nvSpPr>
          <p:cNvPr id="226" name="Google Shape;226;p25"/>
          <p:cNvSpPr txBox="1"/>
          <p:nvPr/>
        </p:nvSpPr>
        <p:spPr>
          <a:xfrm>
            <a:off x="1838525" y="3491950"/>
            <a:ext cx="20781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lt1"/>
                </a:solidFill>
                <a:latin typeface="Lato"/>
                <a:ea typeface="Lato"/>
                <a:cs typeface="Lato"/>
                <a:sym typeface="Lato"/>
              </a:rPr>
              <a:t>System</a:t>
            </a:r>
            <a:endParaRPr>
              <a:latin typeface="Lato"/>
              <a:ea typeface="Lato"/>
              <a:cs typeface="Lato"/>
              <a:sym typeface="Lato"/>
            </a:endParaRPr>
          </a:p>
        </p:txBody>
      </p:sp>
      <p:sp>
        <p:nvSpPr>
          <p:cNvPr id="227" name="Google Shape;227;p25"/>
          <p:cNvSpPr txBox="1"/>
          <p:nvPr/>
        </p:nvSpPr>
        <p:spPr>
          <a:xfrm>
            <a:off x="5197225" y="3435450"/>
            <a:ext cx="20781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lt1"/>
                </a:solidFill>
                <a:latin typeface="Lato"/>
                <a:ea typeface="Lato"/>
                <a:cs typeface="Lato"/>
                <a:sym typeface="Lato"/>
              </a:rPr>
              <a:t>Loan</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Trend over time</a:t>
            </a:r>
            <a:endParaRPr/>
          </a:p>
        </p:txBody>
      </p:sp>
      <p:pic>
        <p:nvPicPr>
          <p:cNvPr id="233" name="Google Shape;233;p26"/>
          <p:cNvPicPr preferRelativeResize="0"/>
          <p:nvPr/>
        </p:nvPicPr>
        <p:blipFill>
          <a:blip r:embed="rId3">
            <a:alphaModFix/>
          </a:blip>
          <a:stretch>
            <a:fillRect/>
          </a:stretch>
        </p:blipFill>
        <p:spPr>
          <a:xfrm>
            <a:off x="172550" y="1400475"/>
            <a:ext cx="8798898" cy="281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Account/Transaction</a:t>
            </a:r>
            <a:endParaRPr/>
          </a:p>
        </p:txBody>
      </p:sp>
      <p:sp>
        <p:nvSpPr>
          <p:cNvPr id="239" name="Google Shape;239;p27"/>
          <p:cNvSpPr txBox="1"/>
          <p:nvPr>
            <p:ph idx="1" type="body"/>
          </p:nvPr>
        </p:nvSpPr>
        <p:spPr>
          <a:xfrm>
            <a:off x="0" y="3235300"/>
            <a:ext cx="9144000" cy="1616700"/>
          </a:xfrm>
          <a:prstGeom prst="rect">
            <a:avLst/>
          </a:prstGeom>
        </p:spPr>
        <p:txBody>
          <a:bodyPr anchorCtr="0" anchor="t" bIns="91425" lIns="91425" spcFirstLastPara="1" rIns="91425" wrap="square" tIns="91425">
            <a:noAutofit/>
          </a:bodyPr>
          <a:lstStyle/>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why is my bank account not showing when my money will deposit in my active duty checking when will i receive my deposit .</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yeah i called and they acted dumb and told me they cannot see pending deposits even tho we are two days before getting paid biggest bs ever and i hate banking with you guys</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very disappointed that you would lock my husbands account even after he proved that indeed we have moved from germany back to the usa telling him he needs to fax you a doc in the middle of a desert on christmas eve blows my mind and still no account access</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is the worst you guys made a transfer by mistake and are now telling me you can only move some money back which is going to affect a closing on a home mind you it is christmas eve i hate navy federal you will have a new customer</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in years i never experienced bank fraud until i joined my account has been hit twice in the last year they are the worst</a:t>
            </a:r>
            <a:endParaRPr sz="1150"/>
          </a:p>
        </p:txBody>
      </p:sp>
      <p:pic>
        <p:nvPicPr>
          <p:cNvPr id="240" name="Google Shape;240;p27"/>
          <p:cNvPicPr preferRelativeResize="0"/>
          <p:nvPr/>
        </p:nvPicPr>
        <p:blipFill>
          <a:blip r:embed="rId3">
            <a:alphaModFix/>
          </a:blip>
          <a:stretch>
            <a:fillRect/>
          </a:stretch>
        </p:blipFill>
        <p:spPr>
          <a:xfrm>
            <a:off x="998463" y="1000036"/>
            <a:ext cx="7147073" cy="2235275"/>
          </a:xfrm>
          <a:prstGeom prst="rect">
            <a:avLst/>
          </a:prstGeom>
          <a:noFill/>
          <a:ln>
            <a:noFill/>
          </a:ln>
        </p:spPr>
      </p:pic>
      <p:sp>
        <p:nvSpPr>
          <p:cNvPr id="241" name="Google Shape;241;p27"/>
          <p:cNvSpPr/>
          <p:nvPr/>
        </p:nvSpPr>
        <p:spPr>
          <a:xfrm>
            <a:off x="6080500" y="1226075"/>
            <a:ext cx="259200" cy="1783200"/>
          </a:xfrm>
          <a:prstGeom prst="ellipse">
            <a:avLst/>
          </a:pr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5841125" y="1867000"/>
            <a:ext cx="199500" cy="1142400"/>
          </a:xfrm>
          <a:prstGeom prst="ellipse">
            <a:avLst/>
          </a:pr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7179725" y="2571750"/>
            <a:ext cx="199500" cy="437700"/>
          </a:xfrm>
          <a:prstGeom prst="ellipse">
            <a:avLst/>
          </a:pr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Account/Transaction</a:t>
            </a:r>
            <a:endParaRPr/>
          </a:p>
        </p:txBody>
      </p:sp>
      <p:pic>
        <p:nvPicPr>
          <p:cNvPr id="249" name="Google Shape;249;p28"/>
          <p:cNvPicPr preferRelativeResize="0"/>
          <p:nvPr/>
        </p:nvPicPr>
        <p:blipFill>
          <a:blip r:embed="rId3">
            <a:alphaModFix/>
          </a:blip>
          <a:stretch>
            <a:fillRect/>
          </a:stretch>
        </p:blipFill>
        <p:spPr>
          <a:xfrm>
            <a:off x="4771050" y="3223875"/>
            <a:ext cx="3688275" cy="1570118"/>
          </a:xfrm>
          <a:prstGeom prst="rect">
            <a:avLst/>
          </a:prstGeom>
          <a:noFill/>
          <a:ln>
            <a:noFill/>
          </a:ln>
        </p:spPr>
      </p:pic>
      <p:pic>
        <p:nvPicPr>
          <p:cNvPr id="250" name="Google Shape;250;p28"/>
          <p:cNvPicPr preferRelativeResize="0"/>
          <p:nvPr/>
        </p:nvPicPr>
        <p:blipFill>
          <a:blip r:embed="rId4">
            <a:alphaModFix/>
          </a:blip>
          <a:stretch>
            <a:fillRect/>
          </a:stretch>
        </p:blipFill>
        <p:spPr>
          <a:xfrm>
            <a:off x="4816063" y="1115025"/>
            <a:ext cx="3598250" cy="1849700"/>
          </a:xfrm>
          <a:prstGeom prst="rect">
            <a:avLst/>
          </a:prstGeom>
          <a:noFill/>
          <a:ln>
            <a:noFill/>
          </a:ln>
        </p:spPr>
      </p:pic>
      <p:pic>
        <p:nvPicPr>
          <p:cNvPr id="251" name="Google Shape;251;p28"/>
          <p:cNvPicPr preferRelativeResize="0"/>
          <p:nvPr/>
        </p:nvPicPr>
        <p:blipFill>
          <a:blip r:embed="rId5">
            <a:alphaModFix/>
          </a:blip>
          <a:stretch>
            <a:fillRect/>
          </a:stretch>
        </p:blipFill>
        <p:spPr>
          <a:xfrm>
            <a:off x="546651" y="1347725"/>
            <a:ext cx="3141501" cy="2906876"/>
          </a:xfrm>
          <a:prstGeom prst="rect">
            <a:avLst/>
          </a:prstGeom>
          <a:noFill/>
          <a:ln>
            <a:noFill/>
          </a:ln>
        </p:spPr>
      </p:pic>
      <p:sp>
        <p:nvSpPr>
          <p:cNvPr id="252" name="Google Shape;252;p28"/>
          <p:cNvSpPr txBox="1"/>
          <p:nvPr/>
        </p:nvSpPr>
        <p:spPr>
          <a:xfrm>
            <a:off x="368800" y="4294475"/>
            <a:ext cx="35982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6"/>
              </a:rPr>
              <a:t>https://www.actionnewsjax.com/news/local/navy-federal-customers-frustrated-over-payment-outage/1009370143/</a:t>
            </a:r>
            <a:endParaRPr sz="700">
              <a:solidFill>
                <a:srgbClr val="FFFFFF"/>
              </a:solidFill>
              <a:latin typeface="Lato"/>
              <a:ea typeface="Lato"/>
              <a:cs typeface="Lato"/>
              <a:sym typeface="Lato"/>
            </a:endParaRPr>
          </a:p>
          <a:p>
            <a:pPr indent="0" lvl="0" marL="0" rtl="0" algn="l">
              <a:spcBef>
                <a:spcPts val="0"/>
              </a:spcBef>
              <a:spcAft>
                <a:spcPts val="0"/>
              </a:spcAft>
              <a:buNone/>
            </a:pPr>
            <a:r>
              <a:t/>
            </a:r>
            <a:endParaRPr sz="700">
              <a:solidFill>
                <a:srgbClr val="FFFFFF"/>
              </a:solidFill>
              <a:latin typeface="Lato"/>
              <a:ea typeface="Lato"/>
              <a:cs typeface="Lato"/>
              <a:sym typeface="Lato"/>
            </a:endParaRPr>
          </a:p>
          <a:p>
            <a:pPr indent="0" lvl="0" marL="0" rtl="0" algn="l">
              <a:spcBef>
                <a:spcPts val="0"/>
              </a:spcBef>
              <a:spcAft>
                <a:spcPts val="0"/>
              </a:spcAft>
              <a:buNone/>
            </a:pPr>
            <a:r>
              <a:rPr lang="en" sz="700" u="sng">
                <a:solidFill>
                  <a:schemeClr val="hlink"/>
                </a:solidFill>
                <a:latin typeface="Lato"/>
                <a:ea typeface="Lato"/>
                <a:cs typeface="Lato"/>
                <a:sym typeface="Lato"/>
                <a:hlinkClick r:id="rId7"/>
              </a:rPr>
              <a:t>https://wtop.com/business-finance/2019/02/navy-federal-customers-hit-with-another-banking-glitch/</a:t>
            </a:r>
            <a:endParaRPr sz="700">
              <a:solidFill>
                <a:srgbClr val="FFFFFF"/>
              </a:solidFill>
              <a:latin typeface="Lato"/>
              <a:ea typeface="Lato"/>
              <a:cs typeface="Lato"/>
              <a:sym typeface="Lato"/>
            </a:endParaRPr>
          </a:p>
          <a:p>
            <a:pPr indent="0" lvl="0" marL="0" rtl="0" algn="l">
              <a:spcBef>
                <a:spcPts val="0"/>
              </a:spcBef>
              <a:spcAft>
                <a:spcPts val="0"/>
              </a:spcAft>
              <a:buNone/>
            </a:pPr>
            <a:r>
              <a:t/>
            </a:r>
            <a:endParaRPr sz="700">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Loan</a:t>
            </a:r>
            <a:endParaRPr/>
          </a:p>
        </p:txBody>
      </p:sp>
      <p:sp>
        <p:nvSpPr>
          <p:cNvPr id="258" name="Google Shape;258;p29"/>
          <p:cNvSpPr txBox="1"/>
          <p:nvPr>
            <p:ph idx="1" type="body"/>
          </p:nvPr>
        </p:nvSpPr>
        <p:spPr>
          <a:xfrm>
            <a:off x="101525" y="3345350"/>
            <a:ext cx="9042600" cy="1658700"/>
          </a:xfrm>
          <a:prstGeom prst="rect">
            <a:avLst/>
          </a:prstGeom>
        </p:spPr>
        <p:txBody>
          <a:bodyPr anchorCtr="0" anchor="t" bIns="91425" lIns="91425" spcFirstLastPara="1" rIns="91425" wrap="square" tIns="91425">
            <a:noAutofit/>
          </a:bodyPr>
          <a:lstStyle/>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I do not trust navy fcu they stole hours of my life as their staff do not know how to help their mortgage customers the branch people cannot do anything unless the call center tells them and the call center is useless if you live in texas try randolph brooks fcu they care for their customers</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you all mortgage department is ass terrible service and terrible way of handling things please contact me</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she has to return the vehicle and apply for a commercial loan call them to get them to help and change loan no personal service no real help and not empathy was what we got sad</a:t>
            </a:r>
            <a:endParaRPr sz="1150">
              <a:solidFill>
                <a:srgbClr val="000000"/>
              </a:solidFill>
              <a:highlight>
                <a:srgbClr val="FFFFFF"/>
              </a:highlight>
              <a:latin typeface="Arial"/>
              <a:ea typeface="Arial"/>
              <a:cs typeface="Arial"/>
              <a:sym typeface="Arial"/>
            </a:endParaRPr>
          </a:p>
          <a:p>
            <a:pPr indent="-301625" lvl="0" marL="457200" rtl="0" algn="just">
              <a:spcBef>
                <a:spcPts val="0"/>
              </a:spcBef>
              <a:spcAft>
                <a:spcPts val="0"/>
              </a:spcAft>
              <a:buClr>
                <a:srgbClr val="000000"/>
              </a:buClr>
              <a:buSzPts val="1150"/>
              <a:buFont typeface="Arial"/>
              <a:buChar char="●"/>
            </a:pPr>
            <a:r>
              <a:rPr lang="en" sz="1150">
                <a:solidFill>
                  <a:srgbClr val="000000"/>
                </a:solidFill>
                <a:highlight>
                  <a:srgbClr val="FFFFFF"/>
                </a:highlight>
                <a:latin typeface="Arial"/>
                <a:ea typeface="Arial"/>
                <a:cs typeface="Arial"/>
                <a:sym typeface="Arial"/>
              </a:rPr>
              <a:t>they the greatest financial institution in the land bro they do not give a fuck they give out loans and credit with low rates like water i as not never gone say nothing bad about em</a:t>
            </a:r>
            <a:endParaRPr sz="1150">
              <a:solidFill>
                <a:srgbClr val="000000"/>
              </a:solidFill>
              <a:highlight>
                <a:srgbClr val="FFFFFF"/>
              </a:highlight>
              <a:latin typeface="Arial"/>
              <a:ea typeface="Arial"/>
              <a:cs typeface="Arial"/>
              <a:sym typeface="Arial"/>
            </a:endParaRPr>
          </a:p>
          <a:p>
            <a:pPr indent="0" lvl="0" marL="914400" rtl="0" algn="l">
              <a:spcBef>
                <a:spcPts val="1600"/>
              </a:spcBef>
              <a:spcAft>
                <a:spcPts val="0"/>
              </a:spcAft>
              <a:buNone/>
            </a:pPr>
            <a:r>
              <a:t/>
            </a:r>
            <a:endParaRPr sz="105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259" name="Google Shape;259;p29"/>
          <p:cNvPicPr preferRelativeResize="0"/>
          <p:nvPr/>
        </p:nvPicPr>
        <p:blipFill>
          <a:blip r:embed="rId3">
            <a:alphaModFix/>
          </a:blip>
          <a:stretch>
            <a:fillRect/>
          </a:stretch>
        </p:blipFill>
        <p:spPr>
          <a:xfrm>
            <a:off x="1067913" y="902750"/>
            <a:ext cx="7268525" cy="2352896"/>
          </a:xfrm>
          <a:prstGeom prst="rect">
            <a:avLst/>
          </a:prstGeom>
          <a:noFill/>
          <a:ln>
            <a:noFill/>
          </a:ln>
        </p:spPr>
      </p:pic>
      <p:sp>
        <p:nvSpPr>
          <p:cNvPr id="260" name="Google Shape;260;p29"/>
          <p:cNvSpPr/>
          <p:nvPr/>
        </p:nvSpPr>
        <p:spPr>
          <a:xfrm>
            <a:off x="6091775" y="1000475"/>
            <a:ext cx="259200" cy="1783200"/>
          </a:xfrm>
          <a:prstGeom prst="ellipse">
            <a:avLst/>
          </a:pr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Loan</a:t>
            </a:r>
            <a:endParaRPr/>
          </a:p>
        </p:txBody>
      </p:sp>
      <p:sp>
        <p:nvSpPr>
          <p:cNvPr id="266" name="Google Shape;266;p30"/>
          <p:cNvSpPr txBox="1"/>
          <p:nvPr>
            <p:ph idx="1" type="body"/>
          </p:nvPr>
        </p:nvSpPr>
        <p:spPr>
          <a:xfrm>
            <a:off x="1586550" y="3827725"/>
            <a:ext cx="7038900" cy="6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latin typeface="Arial"/>
                <a:ea typeface="Arial"/>
                <a:cs typeface="Arial"/>
                <a:sym typeface="Arial"/>
                <a:hlinkClick r:id="rId3"/>
              </a:rPr>
              <a:t>https://www.bankrate.com/personal-finance/how-to-protect-credit-during-government-shutdown/</a:t>
            </a:r>
            <a:endParaRPr/>
          </a:p>
        </p:txBody>
      </p:sp>
      <p:pic>
        <p:nvPicPr>
          <p:cNvPr id="267" name="Google Shape;267;p30"/>
          <p:cNvPicPr preferRelativeResize="0"/>
          <p:nvPr/>
        </p:nvPicPr>
        <p:blipFill>
          <a:blip r:embed="rId4">
            <a:alphaModFix/>
          </a:blip>
          <a:stretch>
            <a:fillRect/>
          </a:stretch>
        </p:blipFill>
        <p:spPr>
          <a:xfrm>
            <a:off x="1586549" y="1099603"/>
            <a:ext cx="6352949" cy="264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System/Tech</a:t>
            </a:r>
            <a:endParaRPr/>
          </a:p>
        </p:txBody>
      </p:sp>
      <p:pic>
        <p:nvPicPr>
          <p:cNvPr id="273" name="Google Shape;273;p31"/>
          <p:cNvPicPr preferRelativeResize="0"/>
          <p:nvPr/>
        </p:nvPicPr>
        <p:blipFill>
          <a:blip r:embed="rId3">
            <a:alphaModFix/>
          </a:blip>
          <a:stretch>
            <a:fillRect/>
          </a:stretch>
        </p:blipFill>
        <p:spPr>
          <a:xfrm>
            <a:off x="1297500" y="938700"/>
            <a:ext cx="5173649" cy="4014025"/>
          </a:xfrm>
          <a:prstGeom prst="rect">
            <a:avLst/>
          </a:prstGeom>
          <a:noFill/>
          <a:ln>
            <a:noFill/>
          </a:ln>
        </p:spPr>
      </p:pic>
      <p:pic>
        <p:nvPicPr>
          <p:cNvPr id="274" name="Google Shape;274;p31"/>
          <p:cNvPicPr preferRelativeResize="0"/>
          <p:nvPr/>
        </p:nvPicPr>
        <p:blipFill>
          <a:blip r:embed="rId4">
            <a:alphaModFix/>
          </a:blip>
          <a:stretch>
            <a:fillRect/>
          </a:stretch>
        </p:blipFill>
        <p:spPr>
          <a:xfrm>
            <a:off x="3589125" y="1345500"/>
            <a:ext cx="4179000" cy="1819725"/>
          </a:xfrm>
          <a:prstGeom prst="rect">
            <a:avLst/>
          </a:prstGeom>
          <a:noFill/>
          <a:ln>
            <a:noFill/>
          </a:ln>
        </p:spPr>
      </p:pic>
      <p:sp>
        <p:nvSpPr>
          <p:cNvPr id="275" name="Google Shape;275;p31"/>
          <p:cNvSpPr txBox="1"/>
          <p:nvPr>
            <p:ph idx="1" type="body"/>
          </p:nvPr>
        </p:nvSpPr>
        <p:spPr>
          <a:xfrm>
            <a:off x="4214825" y="4866250"/>
            <a:ext cx="5287800" cy="39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u="sng">
                <a:solidFill>
                  <a:schemeClr val="hlink"/>
                </a:solidFill>
                <a:latin typeface="Arial"/>
                <a:ea typeface="Arial"/>
                <a:cs typeface="Arial"/>
                <a:sym typeface="Arial"/>
                <a:hlinkClick r:id="rId5"/>
              </a:rPr>
              <a:t>https://wtop.com/local/2018/12/navy-federal-credit-union-deposits-phones-are-down/</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Dataset</a:t>
            </a:r>
            <a:r>
              <a:rPr lang="en" sz="1400"/>
              <a:t>: Navy Federal social media posts</a:t>
            </a:r>
            <a:endParaRPr sz="1400"/>
          </a:p>
          <a:p>
            <a:pPr indent="-311150" lvl="1" marL="914400" rtl="0" algn="l">
              <a:lnSpc>
                <a:spcPct val="150000"/>
              </a:lnSpc>
              <a:spcBef>
                <a:spcPts val="0"/>
              </a:spcBef>
              <a:spcAft>
                <a:spcPts val="0"/>
              </a:spcAft>
              <a:buSzPts val="1300"/>
              <a:buChar char="○"/>
            </a:pPr>
            <a:r>
              <a:rPr lang="en" sz="1300"/>
              <a:t>Facebook</a:t>
            </a:r>
            <a:endParaRPr sz="1300"/>
          </a:p>
          <a:p>
            <a:pPr indent="-311150" lvl="1" marL="914400" rtl="0" algn="l">
              <a:lnSpc>
                <a:spcPct val="150000"/>
              </a:lnSpc>
              <a:spcBef>
                <a:spcPts val="0"/>
              </a:spcBef>
              <a:spcAft>
                <a:spcPts val="0"/>
              </a:spcAft>
              <a:buSzPts val="1300"/>
              <a:buChar char="○"/>
            </a:pPr>
            <a:r>
              <a:rPr lang="en" sz="1300"/>
              <a:t>Twitter</a:t>
            </a:r>
            <a:endParaRPr sz="1300"/>
          </a:p>
          <a:p>
            <a:pPr indent="-317500" lvl="0" marL="457200" rtl="0" algn="l">
              <a:lnSpc>
                <a:spcPct val="150000"/>
              </a:lnSpc>
              <a:spcBef>
                <a:spcPts val="0"/>
              </a:spcBef>
              <a:spcAft>
                <a:spcPts val="0"/>
              </a:spcAft>
              <a:buSzPts val="1400"/>
              <a:buChar char="●"/>
            </a:pPr>
            <a:r>
              <a:rPr b="1" lang="en" sz="1400"/>
              <a:t>Goal &amp; Method</a:t>
            </a:r>
            <a:endParaRPr b="1" sz="1400"/>
          </a:p>
          <a:p>
            <a:pPr indent="-311150" lvl="1" marL="914400" rtl="0" algn="l">
              <a:lnSpc>
                <a:spcPct val="150000"/>
              </a:lnSpc>
              <a:spcBef>
                <a:spcPts val="0"/>
              </a:spcBef>
              <a:spcAft>
                <a:spcPts val="0"/>
              </a:spcAft>
              <a:buSzPts val="1300"/>
              <a:buChar char="○"/>
            </a:pPr>
            <a:r>
              <a:rPr lang="en" sz="1300"/>
              <a:t>Sentiment analysis: Textblob &amp; IBM</a:t>
            </a:r>
            <a:endParaRPr sz="1300"/>
          </a:p>
          <a:p>
            <a:pPr indent="-311150" lvl="1" marL="914400" rtl="0" algn="l">
              <a:lnSpc>
                <a:spcPct val="150000"/>
              </a:lnSpc>
              <a:spcBef>
                <a:spcPts val="0"/>
              </a:spcBef>
              <a:spcAft>
                <a:spcPts val="0"/>
              </a:spcAft>
              <a:buSzPts val="1300"/>
              <a:buChar char="○"/>
            </a:pPr>
            <a:r>
              <a:rPr lang="en" sz="1300"/>
              <a:t>Topic mining: LDA,  LSI &amp; K-means</a:t>
            </a:r>
            <a:endParaRPr sz="1300"/>
          </a:p>
          <a:p>
            <a:pPr indent="-311150" lvl="1" marL="914400" rtl="0" algn="l">
              <a:lnSpc>
                <a:spcPct val="150000"/>
              </a:lnSpc>
              <a:spcBef>
                <a:spcPts val="0"/>
              </a:spcBef>
              <a:spcAft>
                <a:spcPts val="0"/>
              </a:spcAft>
              <a:buSzPts val="1300"/>
              <a:buChar char="○"/>
            </a:pPr>
            <a:r>
              <a:rPr lang="en" sz="1300"/>
              <a:t>Trend analysis: Word2vec &amp; Doc2vec</a:t>
            </a:r>
            <a:endParaRPr sz="1300"/>
          </a:p>
        </p:txBody>
      </p:sp>
      <p:sp>
        <p:nvSpPr>
          <p:cNvPr id="141" name="Google Shape;141;p14"/>
          <p:cNvSpPr txBox="1"/>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Introduction</a:t>
            </a:r>
            <a:endParaRPr sz="24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System/Tech</a:t>
            </a:r>
            <a:endParaRPr/>
          </a:p>
        </p:txBody>
      </p:sp>
      <p:sp>
        <p:nvSpPr>
          <p:cNvPr id="281" name="Google Shape;281;p32"/>
          <p:cNvSpPr txBox="1"/>
          <p:nvPr>
            <p:ph idx="1" type="body"/>
          </p:nvPr>
        </p:nvSpPr>
        <p:spPr>
          <a:xfrm>
            <a:off x="1297500" y="1567550"/>
            <a:ext cx="6841800" cy="175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App/web down</a:t>
            </a:r>
            <a:endParaRPr sz="1400"/>
          </a:p>
          <a:p>
            <a:pPr indent="-317500" lvl="0" marL="457200" rtl="0" algn="l">
              <a:spcBef>
                <a:spcPts val="0"/>
              </a:spcBef>
              <a:spcAft>
                <a:spcPts val="0"/>
              </a:spcAft>
              <a:buSzPts val="1400"/>
              <a:buChar char="●"/>
            </a:pPr>
            <a:r>
              <a:rPr lang="en" sz="1400"/>
              <a:t>I</a:t>
            </a:r>
            <a:r>
              <a:rPr lang="en" sz="1400"/>
              <a:t>ssue with</a:t>
            </a:r>
            <a:r>
              <a:rPr lang="en" sz="1400"/>
              <a:t> online banking</a:t>
            </a:r>
            <a:endParaRPr sz="1400"/>
          </a:p>
          <a:p>
            <a:pPr indent="-317500" lvl="0" marL="457200" rtl="0" algn="l">
              <a:spcBef>
                <a:spcPts val="0"/>
              </a:spcBef>
              <a:spcAft>
                <a:spcPts val="0"/>
              </a:spcAft>
              <a:buSzPts val="1400"/>
              <a:buChar char="●"/>
            </a:pPr>
            <a:r>
              <a:rPr lang="en" sz="1400"/>
              <a:t>Busy sign in</a:t>
            </a:r>
            <a:endParaRPr sz="1400"/>
          </a:p>
          <a:p>
            <a:pPr indent="-317500" lvl="0" marL="457200" rtl="0" algn="l">
              <a:spcBef>
                <a:spcPts val="0"/>
              </a:spcBef>
              <a:spcAft>
                <a:spcPts val="0"/>
              </a:spcAft>
              <a:buSzPts val="1400"/>
              <a:buChar char="●"/>
            </a:pPr>
            <a:r>
              <a:rPr lang="en" sz="1400"/>
              <a:t>Reset password</a:t>
            </a:r>
            <a:endParaRPr sz="1400"/>
          </a:p>
        </p:txBody>
      </p:sp>
      <p:pic>
        <p:nvPicPr>
          <p:cNvPr id="282" name="Google Shape;282;p32"/>
          <p:cNvPicPr preferRelativeResize="0"/>
          <p:nvPr/>
        </p:nvPicPr>
        <p:blipFill>
          <a:blip r:embed="rId3">
            <a:alphaModFix/>
          </a:blip>
          <a:stretch>
            <a:fillRect/>
          </a:stretch>
        </p:blipFill>
        <p:spPr>
          <a:xfrm>
            <a:off x="152400" y="4355788"/>
            <a:ext cx="8839198" cy="314083"/>
          </a:xfrm>
          <a:prstGeom prst="rect">
            <a:avLst/>
          </a:prstGeom>
          <a:noFill/>
          <a:ln>
            <a:noFill/>
          </a:ln>
        </p:spPr>
      </p:pic>
      <p:pic>
        <p:nvPicPr>
          <p:cNvPr id="283" name="Google Shape;283;p32"/>
          <p:cNvPicPr preferRelativeResize="0"/>
          <p:nvPr/>
        </p:nvPicPr>
        <p:blipFill>
          <a:blip r:embed="rId4">
            <a:alphaModFix/>
          </a:blip>
          <a:stretch>
            <a:fillRect/>
          </a:stretch>
        </p:blipFill>
        <p:spPr>
          <a:xfrm>
            <a:off x="152400" y="4765733"/>
            <a:ext cx="8839201" cy="326371"/>
          </a:xfrm>
          <a:prstGeom prst="rect">
            <a:avLst/>
          </a:prstGeom>
          <a:noFill/>
          <a:ln>
            <a:noFill/>
          </a:ln>
        </p:spPr>
      </p:pic>
      <p:pic>
        <p:nvPicPr>
          <p:cNvPr id="284" name="Google Shape;284;p32"/>
          <p:cNvPicPr preferRelativeResize="0"/>
          <p:nvPr/>
        </p:nvPicPr>
        <p:blipFill>
          <a:blip r:embed="rId5">
            <a:alphaModFix/>
          </a:blip>
          <a:stretch>
            <a:fillRect/>
          </a:stretch>
        </p:blipFill>
        <p:spPr>
          <a:xfrm>
            <a:off x="152400" y="4042991"/>
            <a:ext cx="7067550" cy="190500"/>
          </a:xfrm>
          <a:prstGeom prst="rect">
            <a:avLst/>
          </a:prstGeom>
          <a:noFill/>
          <a:ln>
            <a:noFill/>
          </a:ln>
        </p:spPr>
      </p:pic>
      <p:pic>
        <p:nvPicPr>
          <p:cNvPr id="285" name="Google Shape;285;p32"/>
          <p:cNvPicPr preferRelativeResize="0"/>
          <p:nvPr/>
        </p:nvPicPr>
        <p:blipFill>
          <a:blip r:embed="rId6">
            <a:alphaModFix/>
          </a:blip>
          <a:stretch>
            <a:fillRect/>
          </a:stretch>
        </p:blipFill>
        <p:spPr>
          <a:xfrm>
            <a:off x="152388" y="3464065"/>
            <a:ext cx="5094925" cy="456625"/>
          </a:xfrm>
          <a:prstGeom prst="rect">
            <a:avLst/>
          </a:prstGeom>
          <a:noFill/>
          <a:ln>
            <a:noFill/>
          </a:ln>
        </p:spPr>
      </p:pic>
      <p:pic>
        <p:nvPicPr>
          <p:cNvPr id="286" name="Google Shape;286;p32"/>
          <p:cNvPicPr preferRelativeResize="0"/>
          <p:nvPr/>
        </p:nvPicPr>
        <p:blipFill>
          <a:blip r:embed="rId7">
            <a:alphaModFix/>
          </a:blip>
          <a:stretch>
            <a:fillRect/>
          </a:stretch>
        </p:blipFill>
        <p:spPr>
          <a:xfrm>
            <a:off x="152400" y="2967425"/>
            <a:ext cx="4009910" cy="190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Customer Service</a:t>
            </a:r>
            <a:endParaRPr/>
          </a:p>
        </p:txBody>
      </p:sp>
      <p:pic>
        <p:nvPicPr>
          <p:cNvPr id="292" name="Google Shape;292;p33"/>
          <p:cNvPicPr preferRelativeResize="0"/>
          <p:nvPr/>
        </p:nvPicPr>
        <p:blipFill>
          <a:blip r:embed="rId3">
            <a:alphaModFix/>
          </a:blip>
          <a:stretch>
            <a:fillRect/>
          </a:stretch>
        </p:blipFill>
        <p:spPr>
          <a:xfrm>
            <a:off x="2088800" y="1078700"/>
            <a:ext cx="5047101" cy="3885049"/>
          </a:xfrm>
          <a:prstGeom prst="rect">
            <a:avLst/>
          </a:prstGeom>
          <a:noFill/>
          <a:ln>
            <a:noFill/>
          </a:ln>
        </p:spPr>
      </p:pic>
      <p:pic>
        <p:nvPicPr>
          <p:cNvPr id="293" name="Google Shape;293;p33"/>
          <p:cNvPicPr preferRelativeResize="0"/>
          <p:nvPr/>
        </p:nvPicPr>
        <p:blipFill>
          <a:blip r:embed="rId4">
            <a:alphaModFix/>
          </a:blip>
          <a:stretch>
            <a:fillRect/>
          </a:stretch>
        </p:blipFill>
        <p:spPr>
          <a:xfrm>
            <a:off x="2939125" y="2472439"/>
            <a:ext cx="5802148" cy="1097575"/>
          </a:xfrm>
          <a:prstGeom prst="rect">
            <a:avLst/>
          </a:prstGeom>
          <a:noFill/>
          <a:ln>
            <a:noFill/>
          </a:ln>
        </p:spPr>
      </p:pic>
      <p:sp>
        <p:nvSpPr>
          <p:cNvPr id="294" name="Google Shape;294;p33"/>
          <p:cNvSpPr txBox="1"/>
          <p:nvPr>
            <p:ph idx="1" type="body"/>
          </p:nvPr>
        </p:nvSpPr>
        <p:spPr>
          <a:xfrm>
            <a:off x="3808150" y="4882050"/>
            <a:ext cx="6665100" cy="49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u="sng">
                <a:solidFill>
                  <a:schemeClr val="hlink"/>
                </a:solidFill>
                <a:latin typeface="Arial"/>
                <a:ea typeface="Arial"/>
                <a:cs typeface="Arial"/>
                <a:sym typeface="Arial"/>
                <a:hlinkClick r:id="rId5"/>
              </a:rPr>
              <a:t>https://www.pilotonline.com/business/article_cb0bddf6-0479-11e9-8b36-db264a117eb2.html</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Customer Service</a:t>
            </a:r>
            <a:endParaRPr/>
          </a:p>
        </p:txBody>
      </p:sp>
      <p:sp>
        <p:nvSpPr>
          <p:cNvPr id="300" name="Google Shape;300;p34"/>
          <p:cNvSpPr txBox="1"/>
          <p:nvPr>
            <p:ph idx="1" type="body"/>
          </p:nvPr>
        </p:nvSpPr>
        <p:spPr>
          <a:xfrm>
            <a:off x="1297500" y="1567550"/>
            <a:ext cx="6841800" cy="175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Representative</a:t>
            </a:r>
            <a:r>
              <a:rPr lang="en" sz="1500"/>
              <a:t>:</a:t>
            </a:r>
            <a:endParaRPr sz="1500"/>
          </a:p>
          <a:p>
            <a:pPr indent="-311150" lvl="1" marL="914400" rtl="0" algn="l">
              <a:spcBef>
                <a:spcPts val="0"/>
              </a:spcBef>
              <a:spcAft>
                <a:spcPts val="0"/>
              </a:spcAft>
              <a:buSzPts val="1300"/>
              <a:buChar char="○"/>
            </a:pPr>
            <a:r>
              <a:rPr lang="en" sz="1300"/>
              <a:t>Terrible/Horrible/Poor/Rude</a:t>
            </a:r>
            <a:endParaRPr sz="1300"/>
          </a:p>
          <a:p>
            <a:pPr indent="-311150" lvl="1" marL="914400" rtl="0" algn="l">
              <a:spcBef>
                <a:spcPts val="0"/>
              </a:spcBef>
              <a:spcAft>
                <a:spcPts val="0"/>
              </a:spcAft>
              <a:buSzPts val="1300"/>
              <a:buChar char="○"/>
            </a:pPr>
            <a:r>
              <a:rPr lang="en" sz="1300"/>
              <a:t>Thank you/Amazing</a:t>
            </a:r>
            <a:endParaRPr sz="1300"/>
          </a:p>
          <a:p>
            <a:pPr indent="-323850" lvl="0" marL="457200" rtl="0" algn="l">
              <a:spcBef>
                <a:spcPts val="0"/>
              </a:spcBef>
              <a:spcAft>
                <a:spcPts val="0"/>
              </a:spcAft>
              <a:buSzPts val="1500"/>
              <a:buChar char="●"/>
            </a:pPr>
            <a:r>
              <a:rPr lang="en" sz="1500"/>
              <a:t>Call line busy</a:t>
            </a:r>
            <a:endParaRPr sz="1500"/>
          </a:p>
        </p:txBody>
      </p:sp>
      <p:pic>
        <p:nvPicPr>
          <p:cNvPr id="301" name="Google Shape;301;p34"/>
          <p:cNvPicPr preferRelativeResize="0"/>
          <p:nvPr/>
        </p:nvPicPr>
        <p:blipFill>
          <a:blip r:embed="rId3">
            <a:alphaModFix/>
          </a:blip>
          <a:stretch>
            <a:fillRect/>
          </a:stretch>
        </p:blipFill>
        <p:spPr>
          <a:xfrm>
            <a:off x="152400" y="3930350"/>
            <a:ext cx="8839201" cy="378949"/>
          </a:xfrm>
          <a:prstGeom prst="rect">
            <a:avLst/>
          </a:prstGeom>
          <a:noFill/>
          <a:ln>
            <a:noFill/>
          </a:ln>
        </p:spPr>
      </p:pic>
      <p:pic>
        <p:nvPicPr>
          <p:cNvPr id="302" name="Google Shape;302;p34"/>
          <p:cNvPicPr preferRelativeResize="0"/>
          <p:nvPr/>
        </p:nvPicPr>
        <p:blipFill>
          <a:blip r:embed="rId4">
            <a:alphaModFix/>
          </a:blip>
          <a:stretch>
            <a:fillRect/>
          </a:stretch>
        </p:blipFill>
        <p:spPr>
          <a:xfrm>
            <a:off x="152400" y="4461699"/>
            <a:ext cx="4695825" cy="190500"/>
          </a:xfrm>
          <a:prstGeom prst="rect">
            <a:avLst/>
          </a:prstGeom>
          <a:noFill/>
          <a:ln>
            <a:noFill/>
          </a:ln>
        </p:spPr>
      </p:pic>
      <p:pic>
        <p:nvPicPr>
          <p:cNvPr id="303" name="Google Shape;303;p34"/>
          <p:cNvPicPr preferRelativeResize="0"/>
          <p:nvPr/>
        </p:nvPicPr>
        <p:blipFill>
          <a:blip r:embed="rId5">
            <a:alphaModFix/>
          </a:blip>
          <a:stretch>
            <a:fillRect/>
          </a:stretch>
        </p:blipFill>
        <p:spPr>
          <a:xfrm>
            <a:off x="152400" y="3004474"/>
            <a:ext cx="6257925" cy="190500"/>
          </a:xfrm>
          <a:prstGeom prst="rect">
            <a:avLst/>
          </a:prstGeom>
          <a:noFill/>
          <a:ln>
            <a:noFill/>
          </a:ln>
        </p:spPr>
      </p:pic>
      <p:pic>
        <p:nvPicPr>
          <p:cNvPr id="304" name="Google Shape;304;p34"/>
          <p:cNvPicPr preferRelativeResize="0"/>
          <p:nvPr/>
        </p:nvPicPr>
        <p:blipFill>
          <a:blip r:embed="rId6">
            <a:alphaModFix/>
          </a:blip>
          <a:stretch>
            <a:fillRect/>
          </a:stretch>
        </p:blipFill>
        <p:spPr>
          <a:xfrm>
            <a:off x="152400" y="3320749"/>
            <a:ext cx="7972425" cy="200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 - Conclusion</a:t>
            </a:r>
            <a:endParaRPr/>
          </a:p>
        </p:txBody>
      </p:sp>
      <p:pic>
        <p:nvPicPr>
          <p:cNvPr id="310" name="Google Shape;310;p35"/>
          <p:cNvPicPr preferRelativeResize="0"/>
          <p:nvPr/>
        </p:nvPicPr>
        <p:blipFill>
          <a:blip r:embed="rId3">
            <a:alphaModFix/>
          </a:blip>
          <a:stretch>
            <a:fillRect/>
          </a:stretch>
        </p:blipFill>
        <p:spPr>
          <a:xfrm>
            <a:off x="1297500" y="1078725"/>
            <a:ext cx="4633420" cy="3530850"/>
          </a:xfrm>
          <a:prstGeom prst="rect">
            <a:avLst/>
          </a:prstGeom>
          <a:noFill/>
          <a:ln>
            <a:noFill/>
          </a:ln>
        </p:spPr>
      </p:pic>
      <p:sp>
        <p:nvSpPr>
          <p:cNvPr id="311" name="Google Shape;311;p35"/>
          <p:cNvSpPr txBox="1"/>
          <p:nvPr>
            <p:ph idx="1" type="body"/>
          </p:nvPr>
        </p:nvSpPr>
        <p:spPr>
          <a:xfrm>
            <a:off x="5930925" y="2146900"/>
            <a:ext cx="3144000" cy="175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Clearer topics on neg posts</a:t>
            </a:r>
            <a:endParaRPr sz="1400"/>
          </a:p>
          <a:p>
            <a:pPr indent="-317500" lvl="0" marL="457200" rtl="0" algn="l">
              <a:spcBef>
                <a:spcPts val="0"/>
              </a:spcBef>
              <a:spcAft>
                <a:spcPts val="0"/>
              </a:spcAft>
              <a:buSzPts val="1400"/>
              <a:buChar char="●"/>
            </a:pPr>
            <a:r>
              <a:rPr lang="en" sz="1400"/>
              <a:t>Positive posts are general info</a:t>
            </a:r>
            <a:endParaRPr sz="1400"/>
          </a:p>
          <a:p>
            <a:pPr indent="-317500" lvl="0" marL="457200" rtl="0" algn="l">
              <a:spcBef>
                <a:spcPts val="0"/>
              </a:spcBef>
              <a:spcAft>
                <a:spcPts val="0"/>
              </a:spcAft>
              <a:buSzPts val="1400"/>
              <a:buChar char="●"/>
            </a:pPr>
            <a:r>
              <a:rPr lang="en" sz="1400"/>
              <a:t>Trends usually are hikes in volume in negative posts</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1297500" y="319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17" name="Google Shape;317;p36"/>
          <p:cNvSpPr txBox="1"/>
          <p:nvPr>
            <p:ph idx="1" type="body"/>
          </p:nvPr>
        </p:nvSpPr>
        <p:spPr>
          <a:xfrm>
            <a:off x="1105750" y="910325"/>
            <a:ext cx="4941000" cy="1754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Actionability Classifier</a:t>
            </a:r>
            <a:endParaRPr b="1" sz="1500"/>
          </a:p>
          <a:p>
            <a:pPr indent="-311150" lvl="1" marL="914400" rtl="0" algn="l">
              <a:spcBef>
                <a:spcPts val="0"/>
              </a:spcBef>
              <a:spcAft>
                <a:spcPts val="0"/>
              </a:spcAft>
              <a:buSzPts val="1300"/>
              <a:buChar char="○"/>
            </a:pPr>
            <a:r>
              <a:rPr lang="en" sz="1300"/>
              <a:t>LDA for topic extraction</a:t>
            </a:r>
            <a:endParaRPr sz="1300"/>
          </a:p>
          <a:p>
            <a:pPr indent="-311150" lvl="1" marL="914400" rtl="0" algn="l">
              <a:spcBef>
                <a:spcPts val="0"/>
              </a:spcBef>
              <a:spcAft>
                <a:spcPts val="0"/>
              </a:spcAft>
              <a:buSzPts val="1300"/>
              <a:buChar char="○"/>
            </a:pPr>
            <a:r>
              <a:rPr lang="en" sz="1300"/>
              <a:t>Word2vec &amp; </a:t>
            </a:r>
            <a:r>
              <a:rPr lang="en" sz="1300"/>
              <a:t>Soft cosine similarity for similar topics finding</a:t>
            </a:r>
            <a:endParaRPr sz="1300"/>
          </a:p>
          <a:p>
            <a:pPr indent="-311150" lvl="1" marL="914400" rtl="0" algn="l">
              <a:spcBef>
                <a:spcPts val="0"/>
              </a:spcBef>
              <a:spcAft>
                <a:spcPts val="0"/>
              </a:spcAft>
              <a:buSzPts val="1300"/>
              <a:buChar char="○"/>
            </a:pPr>
            <a:r>
              <a:rPr lang="en" sz="1300"/>
              <a:t>Textblob for sentiment analysis (Polarity &amp; Subjectivity)</a:t>
            </a:r>
            <a:endParaRPr sz="1300"/>
          </a:p>
          <a:p>
            <a:pPr indent="-311150" lvl="1" marL="914400" rtl="0" algn="l">
              <a:spcBef>
                <a:spcPts val="0"/>
              </a:spcBef>
              <a:spcAft>
                <a:spcPts val="0"/>
              </a:spcAft>
              <a:buSzPts val="1300"/>
              <a:buChar char="○"/>
            </a:pPr>
            <a:r>
              <a:rPr lang="en" sz="1300"/>
              <a:t>Trigram for social media posts extraction </a:t>
            </a:r>
            <a:endParaRPr sz="1300"/>
          </a:p>
          <a:p>
            <a:pPr indent="0" lvl="0" marL="914400" rtl="0" algn="l">
              <a:spcBef>
                <a:spcPts val="1600"/>
              </a:spcBef>
              <a:spcAft>
                <a:spcPts val="1600"/>
              </a:spcAft>
              <a:buNone/>
            </a:pPr>
            <a:r>
              <a:t/>
            </a:r>
            <a:endParaRPr sz="1300"/>
          </a:p>
        </p:txBody>
      </p:sp>
      <p:pic>
        <p:nvPicPr>
          <p:cNvPr id="318" name="Google Shape;318;p36"/>
          <p:cNvPicPr preferRelativeResize="0"/>
          <p:nvPr/>
        </p:nvPicPr>
        <p:blipFill>
          <a:blip r:embed="rId3">
            <a:alphaModFix/>
          </a:blip>
          <a:stretch>
            <a:fillRect/>
          </a:stretch>
        </p:blipFill>
        <p:spPr>
          <a:xfrm>
            <a:off x="6046775" y="642950"/>
            <a:ext cx="2693500" cy="2202650"/>
          </a:xfrm>
          <a:prstGeom prst="rect">
            <a:avLst/>
          </a:prstGeom>
          <a:noFill/>
          <a:ln>
            <a:noFill/>
          </a:ln>
        </p:spPr>
      </p:pic>
      <p:sp>
        <p:nvSpPr>
          <p:cNvPr id="319" name="Google Shape;319;p36"/>
          <p:cNvSpPr txBox="1"/>
          <p:nvPr/>
        </p:nvSpPr>
        <p:spPr>
          <a:xfrm>
            <a:off x="1120500" y="2665125"/>
            <a:ext cx="7392900" cy="220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Lato"/>
              <a:buChar char="●"/>
            </a:pPr>
            <a:r>
              <a:rPr b="1" lang="en" sz="1600">
                <a:solidFill>
                  <a:srgbClr val="FFFFFF"/>
                </a:solidFill>
                <a:latin typeface="Lato"/>
                <a:ea typeface="Lato"/>
                <a:cs typeface="Lato"/>
                <a:sym typeface="Lato"/>
              </a:rPr>
              <a:t>Results:</a:t>
            </a:r>
            <a:endParaRPr b="1" sz="1600">
              <a:solidFill>
                <a:srgbClr val="FFFFFF"/>
              </a:solidFill>
              <a:latin typeface="Lato"/>
              <a:ea typeface="Lato"/>
              <a:cs typeface="Lato"/>
              <a:sym typeface="Lato"/>
            </a:endParaRPr>
          </a:p>
          <a:p>
            <a:pPr indent="-330200" lvl="1" marL="914400" rtl="0" algn="l">
              <a:spcBef>
                <a:spcPts val="0"/>
              </a:spcBef>
              <a:spcAft>
                <a:spcPts val="0"/>
              </a:spcAft>
              <a:buClr>
                <a:srgbClr val="FFFFFF"/>
              </a:buClr>
              <a:buSzPts val="1600"/>
              <a:buFont typeface="Lato"/>
              <a:buChar char="○"/>
            </a:pPr>
            <a:r>
              <a:rPr lang="en" sz="1250">
                <a:highlight>
                  <a:srgbClr val="FFFFFF"/>
                </a:highlight>
              </a:rPr>
              <a:t>app not working and tells me to the app and signing in and add more atm in my face and come back and i feel very trapped being a member since</a:t>
            </a:r>
            <a:endParaRPr sz="1250">
              <a:highlight>
                <a:srgbClr val="FFFFFF"/>
              </a:highlight>
            </a:endParaRPr>
          </a:p>
          <a:p>
            <a:pPr indent="-330200" lvl="1" marL="914400" rtl="0" algn="l">
              <a:spcBef>
                <a:spcPts val="0"/>
              </a:spcBef>
              <a:spcAft>
                <a:spcPts val="0"/>
              </a:spcAft>
              <a:buClr>
                <a:srgbClr val="FFFFFF"/>
              </a:buClr>
              <a:buSzPts val="1600"/>
              <a:buFont typeface="Lato"/>
              <a:buChar char="○"/>
            </a:pPr>
            <a:r>
              <a:rPr lang="en" sz="1250">
                <a:highlight>
                  <a:srgbClr val="FFFFFF"/>
                </a:highlight>
              </a:rPr>
              <a:t>app not working for me</a:t>
            </a:r>
            <a:endParaRPr sz="1250">
              <a:highlight>
                <a:srgbClr val="FFFFFF"/>
              </a:highlight>
            </a:endParaRPr>
          </a:p>
          <a:p>
            <a:pPr indent="-330200" lvl="1" marL="914400" rtl="0" algn="l">
              <a:spcBef>
                <a:spcPts val="0"/>
              </a:spcBef>
              <a:spcAft>
                <a:spcPts val="0"/>
              </a:spcAft>
              <a:buClr>
                <a:srgbClr val="FFFFFF"/>
              </a:buClr>
              <a:buSzPts val="1600"/>
              <a:buFont typeface="Lato"/>
              <a:buChar char="○"/>
            </a:pPr>
            <a:r>
              <a:rPr lang="en" sz="1250">
                <a:highlight>
                  <a:srgbClr val="FFFFFF"/>
                </a:highlight>
              </a:rPr>
              <a:t>phone line they are trash</a:t>
            </a:r>
            <a:endParaRPr sz="1250">
              <a:highlight>
                <a:srgbClr val="FFFFFF"/>
              </a:highlight>
            </a:endParaRPr>
          </a:p>
          <a:p>
            <a:pPr indent="-330200" lvl="1" marL="914400" rtl="0" algn="l">
              <a:spcBef>
                <a:spcPts val="0"/>
              </a:spcBef>
              <a:spcAft>
                <a:spcPts val="0"/>
              </a:spcAft>
              <a:buClr>
                <a:srgbClr val="FFFFFF"/>
              </a:buClr>
              <a:buSzPts val="1600"/>
              <a:buFont typeface="Lato"/>
              <a:buChar char="○"/>
            </a:pPr>
            <a:r>
              <a:rPr lang="en" sz="1250">
                <a:highlight>
                  <a:srgbClr val="FFFFFF"/>
                </a:highlight>
              </a:rPr>
              <a:t>app down i need to close always close the account that i really do miss the sweepstakes on the regular website i am some irate individual who was wounded during his inspirational get busy and she cold blooded said nope we use for mine now a lot of the perceived added security</a:t>
            </a:r>
            <a:endParaRPr sz="1250">
              <a:highlight>
                <a:srgbClr val="FFFFFF"/>
              </a:highlight>
            </a:endParaRPr>
          </a:p>
          <a:p>
            <a:pPr indent="-330200" lvl="1" marL="914400" rtl="0" algn="l">
              <a:spcBef>
                <a:spcPts val="0"/>
              </a:spcBef>
              <a:spcAft>
                <a:spcPts val="0"/>
              </a:spcAft>
              <a:buClr>
                <a:srgbClr val="FFFFFF"/>
              </a:buClr>
              <a:buSzPts val="1600"/>
              <a:buFont typeface="Lato"/>
              <a:buChar char="○"/>
            </a:pPr>
            <a:r>
              <a:rPr lang="en" sz="1250">
                <a:highlight>
                  <a:srgbClr val="FFFFFF"/>
                </a:highlight>
              </a:rPr>
              <a:t>customer service representatives and it keeps glitching when i dialed the phone</a:t>
            </a:r>
            <a:endParaRPr sz="16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25" name="Google Shape;325;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Automated topic generation and classification through doc2vec</a:t>
            </a:r>
            <a:endParaRPr sz="1400"/>
          </a:p>
          <a:p>
            <a:pPr indent="-304800" lvl="1" marL="914400" rtl="0" algn="l">
              <a:spcBef>
                <a:spcPts val="0"/>
              </a:spcBef>
              <a:spcAft>
                <a:spcPts val="0"/>
              </a:spcAft>
              <a:buSzPts val="1200"/>
              <a:buChar char="○"/>
            </a:pPr>
            <a:r>
              <a:rPr lang="en" sz="1200"/>
              <a:t>Can automatically identify topics through clustering</a:t>
            </a:r>
            <a:endParaRPr sz="1200"/>
          </a:p>
          <a:p>
            <a:pPr indent="-304800" lvl="1" marL="914400" rtl="0" algn="l">
              <a:spcBef>
                <a:spcPts val="0"/>
              </a:spcBef>
              <a:spcAft>
                <a:spcPts val="0"/>
              </a:spcAft>
              <a:buSzPts val="1200"/>
              <a:buChar char="○"/>
            </a:pPr>
            <a:r>
              <a:rPr lang="en" sz="1200"/>
              <a:t>Drawback: requires a lot of training time and a much larger dataset</a:t>
            </a:r>
            <a:endParaRPr sz="1200"/>
          </a:p>
          <a:p>
            <a:pPr indent="-304800" lvl="0" marL="457200" rtl="0" algn="l">
              <a:spcBef>
                <a:spcPts val="0"/>
              </a:spcBef>
              <a:spcAft>
                <a:spcPts val="0"/>
              </a:spcAft>
              <a:buSzPts val="1200"/>
              <a:buChar char="●"/>
            </a:pPr>
            <a:r>
              <a:rPr lang="en" sz="1200"/>
              <a:t>Lda2vec</a:t>
            </a:r>
            <a:endParaRPr sz="1200"/>
          </a:p>
          <a:p>
            <a:pPr indent="-304800" lvl="1" marL="914400" rtl="0" algn="l">
              <a:spcBef>
                <a:spcPts val="0"/>
              </a:spcBef>
              <a:spcAft>
                <a:spcPts val="0"/>
              </a:spcAft>
              <a:buSzPts val="1200"/>
              <a:buChar char="○"/>
            </a:pPr>
            <a:r>
              <a:rPr lang="en" sz="1200"/>
              <a:t>Topic mining algorithm that combines elements of w2v and LDA</a:t>
            </a:r>
            <a:endParaRPr sz="1200"/>
          </a:p>
          <a:p>
            <a:pPr indent="-304800" lvl="1" marL="914400" rtl="0" algn="l">
              <a:spcBef>
                <a:spcPts val="0"/>
              </a:spcBef>
              <a:spcAft>
                <a:spcPts val="0"/>
              </a:spcAft>
              <a:buSzPts val="1200"/>
              <a:buChar char="○"/>
            </a:pPr>
            <a:r>
              <a:rPr lang="en" sz="1200"/>
              <a:t>Learns word vectors along with document-topic distributions</a:t>
            </a:r>
            <a:endParaRPr sz="1200"/>
          </a:p>
          <a:p>
            <a:pPr indent="-304800" lvl="0" marL="457200" rtl="0" algn="l">
              <a:spcBef>
                <a:spcPts val="0"/>
              </a:spcBef>
              <a:spcAft>
                <a:spcPts val="0"/>
              </a:spcAft>
              <a:buSzPts val="1200"/>
              <a:buChar char="●"/>
            </a:pPr>
            <a:r>
              <a:rPr lang="en" sz="1200"/>
              <a:t>LabeledLDA</a:t>
            </a:r>
            <a:endParaRPr sz="1200"/>
          </a:p>
          <a:p>
            <a:pPr indent="-304800" lvl="1" marL="914400" rtl="0" algn="l">
              <a:spcBef>
                <a:spcPts val="0"/>
              </a:spcBef>
              <a:spcAft>
                <a:spcPts val="0"/>
              </a:spcAft>
              <a:buSzPts val="1200"/>
              <a:buChar char="○"/>
            </a:pPr>
            <a:r>
              <a:rPr lang="en" sz="1200"/>
              <a:t>Semi-supervised LDA algorithm that builds topics based on seed words</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t>
            </a:r>
            <a:endParaRPr/>
          </a:p>
        </p:txBody>
      </p:sp>
      <p:sp>
        <p:nvSpPr>
          <p:cNvPr id="331" name="Google Shape;331;p38"/>
          <p:cNvSpPr txBox="1"/>
          <p:nvPr>
            <p:ph idx="1" type="body"/>
          </p:nvPr>
        </p:nvSpPr>
        <p:spPr>
          <a:xfrm>
            <a:off x="3816750" y="2571750"/>
            <a:ext cx="1510500" cy="79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Question?</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 Classifier</a:t>
            </a:r>
            <a:endParaRPr/>
          </a:p>
        </p:txBody>
      </p:sp>
      <p:sp>
        <p:nvSpPr>
          <p:cNvPr id="147" name="Google Shape;147;p15"/>
          <p:cNvSpPr txBox="1"/>
          <p:nvPr>
            <p:ph idx="1" type="body"/>
          </p:nvPr>
        </p:nvSpPr>
        <p:spPr>
          <a:xfrm>
            <a:off x="1297500" y="1567550"/>
            <a:ext cx="7038900" cy="308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Problem</a:t>
            </a:r>
            <a:r>
              <a:rPr lang="en" sz="1400"/>
              <a:t>: how do we figure out which posts are worthy of further analysis?</a:t>
            </a:r>
            <a:endParaRPr sz="1400"/>
          </a:p>
          <a:p>
            <a:pPr indent="-317500" lvl="0" marL="457200" rtl="0" algn="l">
              <a:lnSpc>
                <a:spcPct val="150000"/>
              </a:lnSpc>
              <a:spcBef>
                <a:spcPts val="0"/>
              </a:spcBef>
              <a:spcAft>
                <a:spcPts val="0"/>
              </a:spcAft>
              <a:buSzPts val="1400"/>
              <a:buChar char="●"/>
            </a:pPr>
            <a:r>
              <a:rPr b="1" lang="en" sz="1400"/>
              <a:t>Method </a:t>
            </a:r>
            <a:r>
              <a:rPr lang="en" sz="1400"/>
              <a:t>: relevance classifier</a:t>
            </a:r>
            <a:endParaRPr sz="1400"/>
          </a:p>
          <a:p>
            <a:pPr indent="-317500" lvl="1" marL="914400" rtl="0" algn="l">
              <a:lnSpc>
                <a:spcPct val="150000"/>
              </a:lnSpc>
              <a:spcBef>
                <a:spcPts val="0"/>
              </a:spcBef>
              <a:spcAft>
                <a:spcPts val="0"/>
              </a:spcAft>
              <a:buSzPts val="1400"/>
              <a:buChar char="○"/>
            </a:pPr>
            <a:r>
              <a:rPr lang="en" sz="1400"/>
              <a:t>Manually label a small sample of the data</a:t>
            </a:r>
            <a:endParaRPr sz="1400"/>
          </a:p>
          <a:p>
            <a:pPr indent="-317500" lvl="1" marL="914400" rtl="0" algn="l">
              <a:lnSpc>
                <a:spcPct val="150000"/>
              </a:lnSpc>
              <a:spcBef>
                <a:spcPts val="0"/>
              </a:spcBef>
              <a:spcAft>
                <a:spcPts val="0"/>
              </a:spcAft>
              <a:buSzPts val="1400"/>
              <a:buChar char="○"/>
            </a:pPr>
            <a:r>
              <a:rPr lang="en" sz="1400"/>
              <a:t>Train a classifier on the manually labeled sample</a:t>
            </a:r>
            <a:endParaRPr sz="1400"/>
          </a:p>
          <a:p>
            <a:pPr indent="-317500" lvl="1" marL="914400" rtl="0" algn="l">
              <a:lnSpc>
                <a:spcPct val="150000"/>
              </a:lnSpc>
              <a:spcBef>
                <a:spcPts val="0"/>
              </a:spcBef>
              <a:spcAft>
                <a:spcPts val="0"/>
              </a:spcAft>
              <a:buSzPts val="1400"/>
              <a:buChar char="○"/>
            </a:pPr>
            <a:r>
              <a:rPr lang="en" sz="1400"/>
              <a:t>Use classifier to figure out what’s important in the rest of the dataset</a:t>
            </a:r>
            <a:endParaRPr sz="1400"/>
          </a:p>
          <a:p>
            <a:pPr indent="0" lvl="0" marL="0" rtl="0" algn="l">
              <a:spcBef>
                <a:spcPts val="1600"/>
              </a:spcBef>
              <a:spcAft>
                <a:spcPts val="16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 Classifier</a:t>
            </a:r>
            <a:endParaRPr/>
          </a:p>
        </p:txBody>
      </p:sp>
      <p:pic>
        <p:nvPicPr>
          <p:cNvPr id="153" name="Google Shape;153;p16"/>
          <p:cNvPicPr preferRelativeResize="0"/>
          <p:nvPr/>
        </p:nvPicPr>
        <p:blipFill>
          <a:blip r:embed="rId3">
            <a:alphaModFix/>
          </a:blip>
          <a:stretch>
            <a:fillRect/>
          </a:stretch>
        </p:blipFill>
        <p:spPr>
          <a:xfrm>
            <a:off x="213650" y="1277250"/>
            <a:ext cx="8312950" cy="479750"/>
          </a:xfrm>
          <a:prstGeom prst="rect">
            <a:avLst/>
          </a:prstGeom>
          <a:noFill/>
          <a:ln>
            <a:noFill/>
          </a:ln>
        </p:spPr>
      </p:pic>
      <p:pic>
        <p:nvPicPr>
          <p:cNvPr id="154" name="Google Shape;154;p16"/>
          <p:cNvPicPr preferRelativeResize="0"/>
          <p:nvPr/>
        </p:nvPicPr>
        <p:blipFill>
          <a:blip r:embed="rId4">
            <a:alphaModFix/>
          </a:blip>
          <a:stretch>
            <a:fillRect/>
          </a:stretch>
        </p:blipFill>
        <p:spPr>
          <a:xfrm>
            <a:off x="213650" y="1909400"/>
            <a:ext cx="8839201" cy="511140"/>
          </a:xfrm>
          <a:prstGeom prst="rect">
            <a:avLst/>
          </a:prstGeom>
          <a:noFill/>
          <a:ln>
            <a:noFill/>
          </a:ln>
        </p:spPr>
      </p:pic>
      <p:pic>
        <p:nvPicPr>
          <p:cNvPr id="155" name="Google Shape;155;p16"/>
          <p:cNvPicPr preferRelativeResize="0"/>
          <p:nvPr/>
        </p:nvPicPr>
        <p:blipFill>
          <a:blip r:embed="rId5">
            <a:alphaModFix/>
          </a:blip>
          <a:stretch>
            <a:fillRect/>
          </a:stretch>
        </p:blipFill>
        <p:spPr>
          <a:xfrm>
            <a:off x="152400" y="2572940"/>
            <a:ext cx="8839199" cy="700289"/>
          </a:xfrm>
          <a:prstGeom prst="rect">
            <a:avLst/>
          </a:prstGeom>
          <a:noFill/>
          <a:ln>
            <a:noFill/>
          </a:ln>
        </p:spPr>
      </p:pic>
      <p:pic>
        <p:nvPicPr>
          <p:cNvPr id="156" name="Google Shape;156;p16"/>
          <p:cNvPicPr preferRelativeResize="0"/>
          <p:nvPr/>
        </p:nvPicPr>
        <p:blipFill>
          <a:blip r:embed="rId6">
            <a:alphaModFix/>
          </a:blip>
          <a:stretch>
            <a:fillRect/>
          </a:stretch>
        </p:blipFill>
        <p:spPr>
          <a:xfrm>
            <a:off x="152400" y="3425629"/>
            <a:ext cx="8839200" cy="437662"/>
          </a:xfrm>
          <a:prstGeom prst="rect">
            <a:avLst/>
          </a:prstGeom>
          <a:noFill/>
          <a:ln>
            <a:noFill/>
          </a:ln>
        </p:spPr>
      </p:pic>
      <p:pic>
        <p:nvPicPr>
          <p:cNvPr id="157" name="Google Shape;157;p16"/>
          <p:cNvPicPr preferRelativeResize="0"/>
          <p:nvPr/>
        </p:nvPicPr>
        <p:blipFill>
          <a:blip r:embed="rId7">
            <a:alphaModFix/>
          </a:blip>
          <a:stretch>
            <a:fillRect/>
          </a:stretch>
        </p:blipFill>
        <p:spPr>
          <a:xfrm>
            <a:off x="152400" y="4015690"/>
            <a:ext cx="8839201" cy="6049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Mining</a:t>
            </a:r>
            <a:endParaRPr/>
          </a:p>
        </p:txBody>
      </p:sp>
      <p:sp>
        <p:nvSpPr>
          <p:cNvPr id="163" name="Google Shape;163;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Next Step: </a:t>
            </a:r>
            <a:r>
              <a:rPr lang="en" sz="1400"/>
              <a:t>Topic Mining</a:t>
            </a:r>
            <a:endParaRPr sz="1400"/>
          </a:p>
          <a:p>
            <a:pPr indent="-317500" lvl="1" marL="1371600" rtl="0" algn="l">
              <a:lnSpc>
                <a:spcPct val="150000"/>
              </a:lnSpc>
              <a:spcBef>
                <a:spcPts val="0"/>
              </a:spcBef>
              <a:spcAft>
                <a:spcPts val="0"/>
              </a:spcAft>
              <a:buSzPts val="1400"/>
              <a:buChar char="○"/>
            </a:pPr>
            <a:r>
              <a:rPr lang="en" sz="1300"/>
              <a:t>Use LDA and clustering methods to categorize tweets into actionable categories</a:t>
            </a:r>
            <a:endParaRPr/>
          </a:p>
          <a:p>
            <a:pPr indent="-317500" lvl="1" marL="1371600" rtl="0" algn="l">
              <a:lnSpc>
                <a:spcPct val="150000"/>
              </a:lnSpc>
              <a:spcBef>
                <a:spcPts val="0"/>
              </a:spcBef>
              <a:spcAft>
                <a:spcPts val="0"/>
              </a:spcAft>
              <a:buSzPts val="1400"/>
              <a:buChar char="○"/>
            </a:pPr>
            <a:r>
              <a:rPr lang="en" sz="1300"/>
              <a:t>Possible categories:</a:t>
            </a:r>
            <a:endParaRPr/>
          </a:p>
          <a:p>
            <a:pPr indent="-311150" lvl="2" marL="1828800" rtl="0" algn="l">
              <a:lnSpc>
                <a:spcPct val="150000"/>
              </a:lnSpc>
              <a:spcBef>
                <a:spcPts val="0"/>
              </a:spcBef>
              <a:spcAft>
                <a:spcPts val="0"/>
              </a:spcAft>
              <a:buSzPts val="1300"/>
              <a:buChar char="■"/>
            </a:pPr>
            <a:r>
              <a:rPr lang="en" sz="1300"/>
              <a:t>Transaction Delay</a:t>
            </a:r>
            <a:endParaRPr sz="1300"/>
          </a:p>
          <a:p>
            <a:pPr indent="-311150" lvl="2" marL="1828800" rtl="0" algn="l">
              <a:lnSpc>
                <a:spcPct val="150000"/>
              </a:lnSpc>
              <a:spcBef>
                <a:spcPts val="0"/>
              </a:spcBef>
              <a:spcAft>
                <a:spcPts val="0"/>
              </a:spcAft>
              <a:buSzPts val="1300"/>
              <a:buChar char="■"/>
            </a:pPr>
            <a:r>
              <a:rPr lang="en" sz="1300"/>
              <a:t>Can’t Access Account</a:t>
            </a:r>
            <a:endParaRPr sz="1300"/>
          </a:p>
          <a:p>
            <a:pPr indent="-311150" lvl="2" marL="1828800" rtl="0" algn="l">
              <a:lnSpc>
                <a:spcPct val="150000"/>
              </a:lnSpc>
              <a:spcBef>
                <a:spcPts val="0"/>
              </a:spcBef>
              <a:spcAft>
                <a:spcPts val="0"/>
              </a:spcAft>
              <a:buSzPts val="1300"/>
              <a:buChar char="■"/>
            </a:pPr>
            <a:r>
              <a:rPr lang="en" sz="1300"/>
              <a:t>Technical App/Website/Phone Issue</a:t>
            </a:r>
            <a:endParaRPr sz="1300"/>
          </a:p>
          <a:p>
            <a:pPr indent="-311150" lvl="2" marL="1828800" rtl="0" algn="l">
              <a:lnSpc>
                <a:spcPct val="150000"/>
              </a:lnSpc>
              <a:spcBef>
                <a:spcPts val="0"/>
              </a:spcBef>
              <a:spcAft>
                <a:spcPts val="0"/>
              </a:spcAft>
              <a:buSzPts val="1300"/>
              <a:buChar char="■"/>
            </a:pPr>
            <a:r>
              <a:rPr lang="en" sz="1300"/>
              <a:t>Password Recovery</a:t>
            </a:r>
            <a:endParaRPr sz="1300"/>
          </a:p>
          <a:p>
            <a:pPr indent="-311150" lvl="2" marL="1828800" rtl="0" algn="l">
              <a:lnSpc>
                <a:spcPct val="150000"/>
              </a:lnSpc>
              <a:spcBef>
                <a:spcPts val="0"/>
              </a:spcBef>
              <a:spcAft>
                <a:spcPts val="0"/>
              </a:spcAft>
              <a:buSzPts val="1300"/>
              <a:buChar char="■"/>
            </a:pPr>
            <a:r>
              <a:rPr lang="en" sz="1300"/>
              <a:t>Support/Help Request</a:t>
            </a:r>
            <a:endParaRPr sz="1300"/>
          </a:p>
          <a:p>
            <a:pPr indent="-311150" lvl="2" marL="1828800" rtl="0" algn="l">
              <a:lnSpc>
                <a:spcPct val="150000"/>
              </a:lnSpc>
              <a:spcBef>
                <a:spcPts val="0"/>
              </a:spcBef>
              <a:spcAft>
                <a:spcPts val="0"/>
              </a:spcAft>
              <a:buSzPts val="1300"/>
              <a:buChar char="■"/>
            </a:pPr>
            <a:r>
              <a:rPr lang="en" sz="1300"/>
              <a:t>Customer Service Complaint</a:t>
            </a:r>
            <a:endParaRPr sz="13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18"/>
          <p:cNvPicPr preferRelativeResize="0"/>
          <p:nvPr/>
        </p:nvPicPr>
        <p:blipFill>
          <a:blip r:embed="rId3">
            <a:alphaModFix/>
          </a:blip>
          <a:stretch>
            <a:fillRect/>
          </a:stretch>
        </p:blipFill>
        <p:spPr>
          <a:xfrm>
            <a:off x="75875" y="233050"/>
            <a:ext cx="8839199" cy="2338705"/>
          </a:xfrm>
          <a:prstGeom prst="rect">
            <a:avLst/>
          </a:prstGeom>
          <a:noFill/>
          <a:ln>
            <a:noFill/>
          </a:ln>
        </p:spPr>
      </p:pic>
      <p:pic>
        <p:nvPicPr>
          <p:cNvPr id="169" name="Google Shape;169;p18"/>
          <p:cNvPicPr preferRelativeResize="0"/>
          <p:nvPr/>
        </p:nvPicPr>
        <p:blipFill>
          <a:blip r:embed="rId4">
            <a:alphaModFix/>
          </a:blip>
          <a:stretch>
            <a:fillRect/>
          </a:stretch>
        </p:blipFill>
        <p:spPr>
          <a:xfrm>
            <a:off x="152400" y="2724155"/>
            <a:ext cx="8680741" cy="22669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Mining</a:t>
            </a:r>
            <a:endParaRPr/>
          </a:p>
        </p:txBody>
      </p:sp>
      <p:sp>
        <p:nvSpPr>
          <p:cNvPr id="175" name="Google Shape;17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Problem: </a:t>
            </a:r>
            <a:r>
              <a:rPr lang="en" sz="1500"/>
              <a:t>Topics aren’t distinct </a:t>
            </a:r>
            <a:endParaRPr sz="1500"/>
          </a:p>
          <a:p>
            <a:pPr indent="-323850" lvl="0" marL="457200" rtl="0" algn="l">
              <a:spcBef>
                <a:spcPts val="0"/>
              </a:spcBef>
              <a:spcAft>
                <a:spcPts val="0"/>
              </a:spcAft>
              <a:buSzPts val="1500"/>
              <a:buChar char="●"/>
            </a:pPr>
            <a:r>
              <a:rPr b="1" lang="en" sz="1500"/>
              <a:t>Solution:</a:t>
            </a:r>
            <a:r>
              <a:rPr lang="en" sz="1500"/>
              <a:t> </a:t>
            </a:r>
            <a:endParaRPr sz="1500"/>
          </a:p>
          <a:p>
            <a:pPr indent="-311150" lvl="1" marL="914400" rtl="0" algn="l">
              <a:spcBef>
                <a:spcPts val="0"/>
              </a:spcBef>
              <a:spcAft>
                <a:spcPts val="0"/>
              </a:spcAft>
              <a:buSzPts val="1300"/>
              <a:buChar char="○"/>
            </a:pPr>
            <a:r>
              <a:rPr lang="en" sz="1300"/>
              <a:t>Filter out social media campaigns (e.g. “I’m cheering loud and proud”)</a:t>
            </a:r>
            <a:endParaRPr sz="1300"/>
          </a:p>
          <a:p>
            <a:pPr indent="-311150" lvl="1" marL="914400" rtl="0" algn="l">
              <a:spcBef>
                <a:spcPts val="0"/>
              </a:spcBef>
              <a:spcAft>
                <a:spcPts val="0"/>
              </a:spcAft>
              <a:buSzPts val="1300"/>
              <a:buChar char="○"/>
            </a:pPr>
            <a:r>
              <a:rPr lang="en" sz="1300"/>
              <a:t>Search for tweets by keyword (‘app’, ‘website’, ‘account’, ‘money’)</a:t>
            </a:r>
            <a:endParaRPr sz="1300"/>
          </a:p>
          <a:p>
            <a:pPr indent="-311150" lvl="1" marL="914400" rtl="0" algn="l">
              <a:spcBef>
                <a:spcPts val="0"/>
              </a:spcBef>
              <a:spcAft>
                <a:spcPts val="0"/>
              </a:spcAft>
              <a:buSzPts val="1300"/>
              <a:buChar char="○"/>
            </a:pPr>
            <a:r>
              <a:rPr lang="en" sz="1300"/>
              <a:t>Search for relevant tweets using relevance classifier</a:t>
            </a:r>
            <a:endParaRPr sz="1300"/>
          </a:p>
          <a:p>
            <a:pPr indent="-311150" lvl="1" marL="914400" rtl="0" algn="l">
              <a:spcBef>
                <a:spcPts val="0"/>
              </a:spcBef>
              <a:spcAft>
                <a:spcPts val="0"/>
              </a:spcAft>
              <a:buSzPts val="1300"/>
              <a:buChar char="○"/>
            </a:pPr>
            <a:r>
              <a:rPr lang="en" sz="1300"/>
              <a:t>Search for negative tweets using Vader/Textblob/IBM</a:t>
            </a:r>
            <a:endParaRPr sz="1300"/>
          </a:p>
          <a:p>
            <a:pPr indent="-311150" lvl="1" marL="914400" rtl="0" algn="l">
              <a:spcBef>
                <a:spcPts val="0"/>
              </a:spcBef>
              <a:spcAft>
                <a:spcPts val="0"/>
              </a:spcAft>
              <a:buSzPts val="1300"/>
              <a:buChar char="○"/>
            </a:pPr>
            <a:r>
              <a:rPr lang="en" sz="1300"/>
              <a:t>Combine the above searches and run LDA on that</a:t>
            </a:r>
            <a:endParaRPr sz="1300"/>
          </a:p>
          <a:p>
            <a:pPr indent="-311150" lvl="1" marL="914400" rtl="0" algn="l">
              <a:spcBef>
                <a:spcPts val="0"/>
              </a:spcBef>
              <a:spcAft>
                <a:spcPts val="0"/>
              </a:spcAft>
              <a:buSzPts val="1300"/>
              <a:buChar char="○"/>
            </a:pPr>
            <a:r>
              <a:rPr lang="en" sz="1300"/>
              <a:t>Since these are all complaints and most of them involve our keywords, </a:t>
            </a:r>
            <a:endParaRPr sz="1300"/>
          </a:p>
          <a:p>
            <a:pPr indent="-311150" lvl="0" marL="457200" rtl="0" algn="l">
              <a:spcBef>
                <a:spcPts val="0"/>
              </a:spcBef>
              <a:spcAft>
                <a:spcPts val="0"/>
              </a:spcAft>
              <a:buSzPts val="1300"/>
              <a:buChar char="●"/>
            </a:pPr>
            <a:r>
              <a:rPr b="1" lang="en"/>
              <a:t>Result:</a:t>
            </a:r>
            <a:r>
              <a:rPr lang="en"/>
              <a:t> LDA yields topics for customer service complaint, transaction/banking issues, and technical issues such as the app or website being down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0"/>
          <p:cNvPicPr preferRelativeResize="0"/>
          <p:nvPr/>
        </p:nvPicPr>
        <p:blipFill>
          <a:blip r:embed="rId3">
            <a:alphaModFix/>
          </a:blip>
          <a:stretch>
            <a:fillRect/>
          </a:stretch>
        </p:blipFill>
        <p:spPr>
          <a:xfrm>
            <a:off x="914400" y="0"/>
            <a:ext cx="7315199" cy="1691640"/>
          </a:xfrm>
          <a:prstGeom prst="rect">
            <a:avLst/>
          </a:prstGeom>
          <a:noFill/>
          <a:ln>
            <a:noFill/>
          </a:ln>
        </p:spPr>
      </p:pic>
      <p:pic>
        <p:nvPicPr>
          <p:cNvPr id="181" name="Google Shape;181;p20"/>
          <p:cNvPicPr preferRelativeResize="0"/>
          <p:nvPr/>
        </p:nvPicPr>
        <p:blipFill>
          <a:blip r:embed="rId4">
            <a:alphaModFix/>
          </a:blip>
          <a:stretch>
            <a:fillRect/>
          </a:stretch>
        </p:blipFill>
        <p:spPr>
          <a:xfrm>
            <a:off x="914400" y="1736975"/>
            <a:ext cx="7315200" cy="1669559"/>
          </a:xfrm>
          <a:prstGeom prst="rect">
            <a:avLst/>
          </a:prstGeom>
          <a:noFill/>
          <a:ln>
            <a:noFill/>
          </a:ln>
        </p:spPr>
      </p:pic>
      <p:pic>
        <p:nvPicPr>
          <p:cNvPr id="182" name="Google Shape;182;p20"/>
          <p:cNvPicPr preferRelativeResize="0"/>
          <p:nvPr/>
        </p:nvPicPr>
        <p:blipFill>
          <a:blip r:embed="rId5">
            <a:alphaModFix/>
          </a:blip>
          <a:stretch>
            <a:fillRect/>
          </a:stretch>
        </p:blipFill>
        <p:spPr>
          <a:xfrm>
            <a:off x="914400" y="3451850"/>
            <a:ext cx="7315201" cy="1697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Tech/Banking Issue Tweets From LDA Topics</a:t>
            </a:r>
            <a:endParaRPr/>
          </a:p>
        </p:txBody>
      </p:sp>
      <p:pic>
        <p:nvPicPr>
          <p:cNvPr id="188" name="Google Shape;188;p21"/>
          <p:cNvPicPr preferRelativeResize="0"/>
          <p:nvPr/>
        </p:nvPicPr>
        <p:blipFill>
          <a:blip r:embed="rId3">
            <a:alphaModFix/>
          </a:blip>
          <a:stretch>
            <a:fillRect/>
          </a:stretch>
        </p:blipFill>
        <p:spPr>
          <a:xfrm>
            <a:off x="166875" y="1421950"/>
            <a:ext cx="8810251" cy="739390"/>
          </a:xfrm>
          <a:prstGeom prst="rect">
            <a:avLst/>
          </a:prstGeom>
          <a:noFill/>
          <a:ln>
            <a:noFill/>
          </a:ln>
        </p:spPr>
      </p:pic>
      <p:pic>
        <p:nvPicPr>
          <p:cNvPr id="189" name="Google Shape;189;p21"/>
          <p:cNvPicPr preferRelativeResize="0"/>
          <p:nvPr/>
        </p:nvPicPr>
        <p:blipFill>
          <a:blip r:embed="rId4">
            <a:alphaModFix/>
          </a:blip>
          <a:stretch>
            <a:fillRect/>
          </a:stretch>
        </p:blipFill>
        <p:spPr>
          <a:xfrm>
            <a:off x="137775" y="2427162"/>
            <a:ext cx="8672473" cy="914100"/>
          </a:xfrm>
          <a:prstGeom prst="rect">
            <a:avLst/>
          </a:prstGeom>
          <a:noFill/>
          <a:ln>
            <a:noFill/>
          </a:ln>
        </p:spPr>
      </p:pic>
      <p:pic>
        <p:nvPicPr>
          <p:cNvPr id="190" name="Google Shape;190;p21"/>
          <p:cNvPicPr preferRelativeResize="0"/>
          <p:nvPr/>
        </p:nvPicPr>
        <p:blipFill>
          <a:blip r:embed="rId5">
            <a:alphaModFix/>
          </a:blip>
          <a:stretch>
            <a:fillRect/>
          </a:stretch>
        </p:blipFill>
        <p:spPr>
          <a:xfrm>
            <a:off x="124100" y="3517825"/>
            <a:ext cx="8699824" cy="49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